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58" r:id="rId2"/>
    <p:sldId id="256" r:id="rId3"/>
    <p:sldId id="294" r:id="rId4"/>
    <p:sldId id="296" r:id="rId5"/>
    <p:sldId id="297" r:id="rId6"/>
    <p:sldId id="299" r:id="rId7"/>
    <p:sldId id="302" r:id="rId8"/>
    <p:sldId id="300" r:id="rId9"/>
    <p:sldId id="303" r:id="rId10"/>
    <p:sldId id="304" r:id="rId11"/>
    <p:sldId id="293" r:id="rId12"/>
    <p:sldId id="284" r:id="rId13"/>
    <p:sldId id="285" r:id="rId14"/>
    <p:sldId id="265" r:id="rId15"/>
  </p:sldIdLst>
  <p:sldSz cx="12192000" cy="6858000"/>
  <p:notesSz cx="6858000" cy="9144000"/>
  <p:embeddedFontLs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63C1"/>
    <a:srgbClr val="5B9BD5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269D01E-BC32-4049-B463-5C60D7B0CCD2}" styleName="테마 스타일 2 - 강조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23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AE0CE5-F90F-4BDF-B41A-BB6D5DA4ADFA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741914-FCE1-4CF3-8CFB-5B5A3403D1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36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0FDBE-E144-42C2-B200-B7C12B862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12DB6BD-A4D8-452F-B138-2F033465E7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DFE118-0EB1-481F-B80B-5C38E9B1F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BE986-061E-4767-8338-52965FBFDABF}" type="datetime1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F6CBDC-DD51-4A20-99A6-4A2096B46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D898F6-357B-4AF0-9321-CF22F0B7F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607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74D4F-0883-42D2-96FA-A2980A1EB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5263C1-3B27-44CB-ADA3-EF80EAF61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F7EDCC-DA42-47DA-82DB-E6573274A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806C-4736-4F58-8582-B8F7F9441973}" type="datetime1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2EB4A1-A687-4FEA-809E-FB0696191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E5B889-7445-444C-9E5E-2724805DA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953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6804D18-CEA4-41B5-8A7A-B5279EE3B6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160D-AE0F-43FC-BD8C-AAFAC7A99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092247-9CF5-412D-83FC-5294E7056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060FE-2537-49E0-AC4A-00D616856957}" type="datetime1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27FFD9-C487-4CD6-AE5C-CED63F67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9A5600-BE23-4692-8B09-265EB64F4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719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0580CC-A87F-4703-A9FA-547C71793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2BA0DF-1C15-465D-9A57-1CA36C4C8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6AA823-BFB1-449E-A1C8-27955F099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6583F-1BC8-49F8-AD66-D1C9B60444CA}" type="datetime1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8BF6B7-9F0D-465A-A728-C766F9B34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324838-ADB7-40F6-A9E2-CFCFDF5B4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625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54DBD0-682B-4A32-A695-0957620C1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A1646C-5E03-466F-845B-135DFA7D0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F2C69C-30C8-446E-8B56-6543285C2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B599E-E4EB-4AA8-86BF-2F5EA286ACEE}" type="datetime1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06CAD1-02C7-4280-A8B3-9058AF390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6CBFCF-C366-4C9E-9139-AF6FC7B42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718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EB866B-0D8F-46FD-A6AC-37CF4237C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977B94-07BA-4B7B-8066-6940791BCC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CA79C4-E1F7-466D-BC45-71BF7F8D1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FB45F9-A86E-4468-AAFB-785EB4B19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C25E8-77FF-47E9-AFAB-7B1F9CA2D672}" type="datetime1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0B64E4-663E-45F9-870C-328282E0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FBF23C-738F-44D2-A61C-F542658A5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247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08536-D58F-4E7C-8426-ABDBCD8D9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84CDDA-7E4E-4F10-BC48-CEE503B58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091F72-7C9A-4233-BD6E-096F0C49E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462D89-0973-47E3-A921-19D978E115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FAF3B71-1BF8-48AD-B0B7-C6F33100C3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41F4D91-B1C4-4BDA-920F-891B4C01F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E2FDD-ED70-4956-8C04-B1535C08C520}" type="datetime1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ED50109-1799-4497-81A6-331A4DA3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7C0577B-DD69-4715-A605-3C43B8EBC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57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8C8914-026C-4ADD-A8B0-877D11B1E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72E3836-1305-490F-B0E2-32AA6D248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467F8-0EF6-4014-A0A1-80151B320D8B}" type="datetime1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131218-87C5-4C65-8F24-4CF4E66BF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AF5299-D959-4667-803B-17CC7091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178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E8B252-2354-4DEB-BE0B-AE9172860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D42B4-63A1-4E08-BC46-AA60E3DE9D2C}" type="datetime1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B45D91-3AB6-4C16-B9E3-9BDED9756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675DD5-C94A-4D7F-B63C-8D6C748C5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335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DD6312-8DB6-4583-A630-8CCAE1213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E4A23D-C08A-4839-8F8F-B31268161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07010-6CBB-472D-AF50-14B45373F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8E41D7-7361-4ABA-939E-A3D963ED3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6A23-E3FA-4DFC-AADD-165325F2B919}" type="datetime1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4B605C-6279-4028-B42A-F05931740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A731B5-CB24-4EB7-82C8-423CF4008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245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2CCA5-A3BD-4114-828F-9F00374B0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2F84929-3150-469A-9DF5-FBA5FB7ED5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84B9BD-74D9-4B7A-B3B6-246916A0E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24FDAF-CD0C-4170-B2F9-7D70C0BC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DC75B-A304-4BE7-8D21-EF9BBEF859E6}" type="datetime1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6D8236-774B-42A1-9461-782F4620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98A841-9BFA-462C-ACA3-406486FE6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37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B3517A-4489-4563-B368-331AFAF5C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DEFD28-F0D3-4FBB-B10B-AB8B747E5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F65865-B91F-42A2-9AB9-CB2D3DB7D9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40DB3-D916-4B6B-94F2-646473027273}" type="datetime1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F24938-1CC3-4ABF-89C8-D9DA026E4E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65E21E-395C-4D76-B015-842DF5436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767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232116B-ADE0-4213-A566-454551D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09323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en-US" sz="4400" spc="-15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중간 결과 발표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B9B5270-93EA-4884-9C28-5BCE37603EE3}"/>
              </a:ext>
            </a:extLst>
          </p:cNvPr>
          <p:cNvGrpSpPr/>
          <p:nvPr/>
        </p:nvGrpSpPr>
        <p:grpSpPr>
          <a:xfrm>
            <a:off x="3187217" y="2370769"/>
            <a:ext cx="3080233" cy="338554"/>
            <a:chOff x="3187217" y="2427919"/>
            <a:chExt cx="3080233" cy="33855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21EB37A-4371-4D14-A4C4-2BB1144AF17E}"/>
                </a:ext>
              </a:extLst>
            </p:cNvPr>
            <p:cNvSpPr txBox="1"/>
            <p:nvPr/>
          </p:nvSpPr>
          <p:spPr>
            <a:xfrm>
              <a:off x="3187217" y="2427919"/>
              <a:ext cx="28529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S A S (Safety Alert System)</a:t>
              </a:r>
              <a:endParaRPr lang="ko-KR" altLang="en-US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63742CBE-E2B7-4321-9ECE-865DBA21BE5E}"/>
                </a:ext>
              </a:extLst>
            </p:cNvPr>
            <p:cNvCxnSpPr>
              <a:cxnSpLocks/>
            </p:cNvCxnSpPr>
            <p:nvPr/>
          </p:nvCxnSpPr>
          <p:spPr>
            <a:xfrm>
              <a:off x="3251200" y="2709323"/>
              <a:ext cx="30162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D2B78B0-74F3-4EDB-93CF-6D6D3772ACD3}"/>
              </a:ext>
            </a:extLst>
          </p:cNvPr>
          <p:cNvCxnSpPr>
            <a:cxnSpLocks/>
          </p:cNvCxnSpPr>
          <p:nvPr/>
        </p:nvCxnSpPr>
        <p:spPr>
          <a:xfrm flipV="1">
            <a:off x="6267450" y="3295649"/>
            <a:ext cx="2974086" cy="190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3214AE5-3333-429E-B51D-7A6516CFC740}"/>
              </a:ext>
            </a:extLst>
          </p:cNvPr>
          <p:cNvSpPr txBox="1"/>
          <p:nvPr/>
        </p:nvSpPr>
        <p:spPr>
          <a:xfrm>
            <a:off x="7815072" y="3320816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Team. UNDERDOG</a:t>
            </a:r>
            <a:endParaRPr lang="ko-KR" altLang="en-US" sz="16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BCCD4E6-C13F-45DF-888C-82A54E6C25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D22501C-6A65-4147-8F92-3714F32178C8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29B11E3-7C12-465F-BBEC-B1D6F6350C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9F7D682-5B5B-454D-9801-6ADF20CA6752}"/>
              </a:ext>
            </a:extLst>
          </p:cNvPr>
          <p:cNvSpPr txBox="1"/>
          <p:nvPr/>
        </p:nvSpPr>
        <p:spPr>
          <a:xfrm>
            <a:off x="7815072" y="3587640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20160072 </a:t>
            </a:r>
            <a:r>
              <a:rPr lang="ko-KR" altLang="en-US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구태훈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6E87AB-DD50-464E-87A4-CD2455A82A74}"/>
              </a:ext>
            </a:extLst>
          </p:cNvPr>
          <p:cNvSpPr txBox="1"/>
          <p:nvPr/>
        </p:nvSpPr>
        <p:spPr>
          <a:xfrm>
            <a:off x="7815072" y="3854464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20160114 </a:t>
            </a:r>
            <a:r>
              <a:rPr lang="ko-KR" altLang="en-US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김경민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A1EE0D-AC44-4E98-B2A7-C411B868806C}"/>
              </a:ext>
            </a:extLst>
          </p:cNvPr>
          <p:cNvSpPr txBox="1"/>
          <p:nvPr/>
        </p:nvSpPr>
        <p:spPr>
          <a:xfrm>
            <a:off x="7815072" y="4121288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20160921 </a:t>
            </a:r>
            <a:r>
              <a:rPr lang="ko-KR" altLang="en-US" sz="1600" spc="-15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이재문</a:t>
            </a:r>
            <a:endParaRPr lang="ko-KR" altLang="en-US" sz="16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A2A1D-3243-4C40-8D43-C945975D5DA8}"/>
              </a:ext>
            </a:extLst>
          </p:cNvPr>
          <p:cNvSpPr txBox="1"/>
          <p:nvPr/>
        </p:nvSpPr>
        <p:spPr>
          <a:xfrm>
            <a:off x="7815072" y="4388112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20161115 </a:t>
            </a:r>
            <a:r>
              <a:rPr lang="ko-KR" altLang="en-US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정재형</a:t>
            </a:r>
          </a:p>
        </p:txBody>
      </p:sp>
    </p:spTree>
    <p:extLst>
      <p:ext uri="{BB962C8B-B14F-4D97-AF65-F5344CB8AC3E}">
        <p14:creationId xmlns:p14="http://schemas.microsoft.com/office/powerpoint/2010/main" val="4046241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E030FC28-0121-4AB3-87BA-A055D28AE1E2}"/>
              </a:ext>
            </a:extLst>
          </p:cNvPr>
          <p:cNvGrpSpPr/>
          <p:nvPr/>
        </p:nvGrpSpPr>
        <p:grpSpPr>
          <a:xfrm>
            <a:off x="75882" y="-19050"/>
            <a:ext cx="3564933" cy="861774"/>
            <a:chOff x="75883" y="-19050"/>
            <a:chExt cx="3287800" cy="86177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A17B34-FEFB-4770-9DB1-696CE761A4DE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03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54E207-A230-4096-A32F-44B0A39CCF10}"/>
                </a:ext>
              </a:extLst>
            </p:cNvPr>
            <p:cNvSpPr txBox="1"/>
            <p:nvPr/>
          </p:nvSpPr>
          <p:spPr>
            <a:xfrm>
              <a:off x="707448" y="166898"/>
              <a:ext cx="26562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추론 과정 </a:t>
              </a:r>
              <a:endPara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10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E0A8233-9FEC-43E0-B9C7-F921F5D1994D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EB7A89A-2F87-4089-AD06-2B993E721F20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AEA58214-D1AE-4B04-A22F-1BEE2F5C16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DB4BF9A-A43E-4E7F-B7BA-B88AAE93A0F8}"/>
              </a:ext>
            </a:extLst>
          </p:cNvPr>
          <p:cNvSpPr txBox="1"/>
          <p:nvPr/>
        </p:nvSpPr>
        <p:spPr>
          <a:xfrm>
            <a:off x="284468" y="1449607"/>
            <a:ext cx="93239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Train</a:t>
            </a:r>
            <a:r>
              <a:rPr lang="ko-KR" altLang="en-US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 </a:t>
            </a:r>
            <a:r>
              <a:rPr lang="en-US" altLang="ko-KR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data</a:t>
            </a:r>
            <a:r>
              <a:rPr lang="ko-KR" altLang="en-US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 </a:t>
            </a:r>
            <a:r>
              <a:rPr lang="en-US" altLang="ko-KR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set</a:t>
            </a:r>
            <a:r>
              <a:rPr lang="ko-KR" altLang="en-US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의 용량이 </a:t>
            </a:r>
            <a:r>
              <a:rPr lang="en-US" altLang="ko-KR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52GB</a:t>
            </a:r>
            <a:r>
              <a:rPr lang="ko-KR" altLang="en-US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로 매우 커서 학습에 시간이 오래 걸림 </a:t>
            </a:r>
            <a:endParaRPr lang="en-US" altLang="ko-KR" sz="2000" spc="-150" dirty="0">
              <a:solidFill>
                <a:prstClr val="black"/>
              </a:solidFill>
              <a:ea typeface="에스코어 드림 3 Light" panose="020B0303030302020204" pitchFamily="34" charset="-127"/>
            </a:endParaRPr>
          </a:p>
          <a:p>
            <a:r>
              <a:rPr lang="en-US" altLang="ko-KR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=&gt; YOLOv5 Pretrained model</a:t>
            </a:r>
            <a:r>
              <a:rPr lang="ko-KR" altLang="en-US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를 사용하여 학습과정을 생략하고 </a:t>
            </a:r>
            <a:r>
              <a:rPr lang="en-US" altLang="ko-KR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Inference</a:t>
            </a:r>
            <a:r>
              <a:rPr lang="ko-KR" altLang="en-US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만 하였음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1FA8C4-93FA-4080-8011-F656D8D3EDF4}"/>
              </a:ext>
            </a:extLst>
          </p:cNvPr>
          <p:cNvSpPr txBox="1"/>
          <p:nvPr/>
        </p:nvSpPr>
        <p:spPr>
          <a:xfrm>
            <a:off x="6197601" y="4392830"/>
            <a:ext cx="818008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>
                <a:solidFill>
                  <a:prstClr val="black"/>
                </a:solidFill>
                <a:ea typeface="에스코어 드림 3 Light" panose="020B0303030302020204" pitchFamily="34" charset="-127"/>
              </a:rPr>
              <a:t>Hyper Parameter &amp; Other Settings :</a:t>
            </a:r>
          </a:p>
          <a:p>
            <a:r>
              <a:rPr lang="en-US" altLang="ko-KR" sz="2000" spc="-150">
                <a:solidFill>
                  <a:prstClr val="black"/>
                </a:solidFill>
                <a:ea typeface="에스코어 드림 3 Light" panose="020B0303030302020204" pitchFamily="34" charset="-127"/>
              </a:rPr>
              <a:t>	- Batchsize : 64</a:t>
            </a:r>
          </a:p>
          <a:p>
            <a:r>
              <a:rPr lang="en-US" altLang="ko-KR" sz="2000" spc="-150">
                <a:solidFill>
                  <a:prstClr val="black"/>
                </a:solidFill>
                <a:ea typeface="에스코어 드림 3 Light" panose="020B0303030302020204" pitchFamily="34" charset="-127"/>
              </a:rPr>
              <a:t>	- Learningrate : 0.001</a:t>
            </a:r>
          </a:p>
          <a:p>
            <a:r>
              <a:rPr lang="en-US" altLang="ko-KR" sz="2000" spc="-150">
                <a:solidFill>
                  <a:prstClr val="black"/>
                </a:solidFill>
                <a:ea typeface="에스코어 드림 3 Light" panose="020B0303030302020204" pitchFamily="34" charset="-127"/>
              </a:rPr>
              <a:t>	- Loss function : Sparse_categorical_cross_entropy</a:t>
            </a:r>
          </a:p>
          <a:p>
            <a:r>
              <a:rPr lang="en-US" altLang="ko-KR" sz="2000" spc="-150">
                <a:solidFill>
                  <a:prstClr val="black"/>
                </a:solidFill>
                <a:ea typeface="에스코어 드림 3 Light" panose="020B0303030302020204" pitchFamily="34" charset="-127"/>
              </a:rPr>
              <a:t>	- Optimizer : Adam</a:t>
            </a:r>
          </a:p>
          <a:p>
            <a:r>
              <a:rPr lang="en-US" altLang="ko-KR" sz="2000" spc="-150">
                <a:solidFill>
                  <a:prstClr val="black"/>
                </a:solidFill>
                <a:ea typeface="에스코어 드림 3 Light" panose="020B0303030302020204" pitchFamily="34" charset="-127"/>
              </a:rPr>
              <a:t>	- Activation function : ReLU</a:t>
            </a:r>
          </a:p>
          <a:p>
            <a:r>
              <a:rPr lang="en-US" altLang="ko-KR" sz="2000" spc="-150">
                <a:solidFill>
                  <a:prstClr val="black"/>
                </a:solidFill>
                <a:ea typeface="에스코어 드림 3 Light" panose="020B0303030302020204" pitchFamily="34" charset="-127"/>
              </a:rPr>
              <a:t>	- IoU threshold : 0.45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58273B-8A14-4E9B-9E3B-9434F38FD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53" y="2208398"/>
            <a:ext cx="5482548" cy="436886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C2900C2-7793-47D4-9CF8-FE687018D6B0}"/>
              </a:ext>
            </a:extLst>
          </p:cNvPr>
          <p:cNvSpPr/>
          <p:nvPr/>
        </p:nvSpPr>
        <p:spPr>
          <a:xfrm>
            <a:off x="600753" y="4405530"/>
            <a:ext cx="821647" cy="331569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999DE5-3EDE-461F-A580-DB973D7648FE}"/>
              </a:ext>
            </a:extLst>
          </p:cNvPr>
          <p:cNvSpPr txBox="1"/>
          <p:nvPr/>
        </p:nvSpPr>
        <p:spPr>
          <a:xfrm>
            <a:off x="6197601" y="3228945"/>
            <a:ext cx="47918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>
                <a:solidFill>
                  <a:prstClr val="black"/>
                </a:solidFill>
                <a:ea typeface="에스코어 드림 3 Light" panose="020B0303030302020204" pitchFamily="34" charset="-127"/>
              </a:rPr>
              <a:t>=&gt; Python detect.py –weights yolov5s.pt</a:t>
            </a:r>
          </a:p>
        </p:txBody>
      </p:sp>
    </p:spTree>
    <p:extLst>
      <p:ext uri="{BB962C8B-B14F-4D97-AF65-F5344CB8AC3E}">
        <p14:creationId xmlns:p14="http://schemas.microsoft.com/office/powerpoint/2010/main" val="2264658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E030FC28-0121-4AB3-87BA-A055D28AE1E2}"/>
              </a:ext>
            </a:extLst>
          </p:cNvPr>
          <p:cNvGrpSpPr/>
          <p:nvPr/>
        </p:nvGrpSpPr>
        <p:grpSpPr>
          <a:xfrm>
            <a:off x="75882" y="-19050"/>
            <a:ext cx="3564933" cy="861774"/>
            <a:chOff x="75883" y="-19050"/>
            <a:chExt cx="3287800" cy="86177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A17B34-FEFB-4770-9DB1-696CE761A4DE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03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54E207-A230-4096-A32F-44B0A39CCF10}"/>
                </a:ext>
              </a:extLst>
            </p:cNvPr>
            <p:cNvSpPr txBox="1"/>
            <p:nvPr/>
          </p:nvSpPr>
          <p:spPr>
            <a:xfrm>
              <a:off x="707448" y="166898"/>
              <a:ext cx="26562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추론 결과 </a:t>
              </a:r>
              <a:endPara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11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E0A8233-9FEC-43E0-B9C7-F921F5D1994D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EB7A89A-2F87-4089-AD06-2B993E721F20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AEA58214-D1AE-4B04-A22F-1BEE2F5C16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DB4BF9A-A43E-4E7F-B7BA-B88AAE93A0F8}"/>
              </a:ext>
            </a:extLst>
          </p:cNvPr>
          <p:cNvSpPr txBox="1"/>
          <p:nvPr/>
        </p:nvSpPr>
        <p:spPr>
          <a:xfrm>
            <a:off x="274507" y="5523249"/>
            <a:ext cx="78613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Inference </a:t>
            </a:r>
            <a:r>
              <a:rPr lang="ko-KR" altLang="en-US" dirty="0"/>
              <a:t>대상</a:t>
            </a:r>
            <a:r>
              <a:rPr lang="en-US" altLang="ko-KR" dirty="0"/>
              <a:t> : </a:t>
            </a:r>
            <a:r>
              <a:rPr lang="ko-KR" altLang="en-US" dirty="0"/>
              <a:t>안전모 </a:t>
            </a:r>
            <a:r>
              <a:rPr lang="en-US" altLang="ko-KR" dirty="0"/>
              <a:t>class</a:t>
            </a:r>
            <a:r>
              <a:rPr lang="ko-KR" altLang="en-US" dirty="0"/>
              <a:t>만 포함하는 이미지 </a:t>
            </a:r>
            <a:r>
              <a:rPr lang="en-US" altLang="ko-KR" dirty="0"/>
              <a:t>100</a:t>
            </a:r>
            <a:r>
              <a:rPr lang="ko-KR" altLang="en-US" dirty="0"/>
              <a:t>장을 대상으로 함</a:t>
            </a:r>
            <a:endParaRPr lang="en-US" altLang="ko-KR" dirty="0"/>
          </a:p>
          <a:p>
            <a:r>
              <a:rPr lang="en-US" altLang="ko-KR" dirty="0"/>
              <a:t>Loss :  0.1251</a:t>
            </a:r>
          </a:p>
          <a:p>
            <a:r>
              <a:rPr lang="en-US" altLang="ko-KR" dirty="0"/>
              <a:t>Accuracy : 0.8625</a:t>
            </a:r>
          </a:p>
        </p:txBody>
      </p:sp>
      <p:pic>
        <p:nvPicPr>
          <p:cNvPr id="3" name="그림 2" descr="실내, 더러운이(가) 표시된 사진&#10;&#10;자동 생성된 설명">
            <a:extLst>
              <a:ext uri="{FF2B5EF4-FFF2-40B4-BE49-F238E27FC236}">
                <a16:creationId xmlns:a16="http://schemas.microsoft.com/office/drawing/2014/main" id="{A63A64A7-06AB-4CF4-85F8-1874CEB49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507" y="1470593"/>
            <a:ext cx="5300663" cy="3916813"/>
          </a:xfrm>
          <a:prstGeom prst="rect">
            <a:avLst/>
          </a:prstGeom>
        </p:spPr>
      </p:pic>
      <p:pic>
        <p:nvPicPr>
          <p:cNvPr id="6" name="그림 5" descr="실내, 천장, 바닥, 건물이(가) 표시된 사진&#10;&#10;자동 생성된 설명">
            <a:extLst>
              <a:ext uri="{FF2B5EF4-FFF2-40B4-BE49-F238E27FC236}">
                <a16:creationId xmlns:a16="http://schemas.microsoft.com/office/drawing/2014/main" id="{3F15760D-81C6-4CF2-8E8E-475584F3B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8539" y="1470594"/>
            <a:ext cx="6058954" cy="391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255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9890713-6D61-41EF-8B1E-F02B3607B0DD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 도형 7">
            <a:extLst>
              <a:ext uri="{FF2B5EF4-FFF2-40B4-BE49-F238E27FC236}">
                <a16:creationId xmlns:a16="http://schemas.microsoft.com/office/drawing/2014/main" id="{AA47EEB1-50CE-4DE1-A9E7-841DBF249608}"/>
              </a:ext>
            </a:extLst>
          </p:cNvPr>
          <p:cNvSpPr/>
          <p:nvPr/>
        </p:nvSpPr>
        <p:spPr>
          <a:xfrm rot="5400000">
            <a:off x="640646" y="1519243"/>
            <a:ext cx="644522" cy="558800"/>
          </a:xfrm>
          <a:prstGeom prst="corner">
            <a:avLst>
              <a:gd name="adj1" fmla="val 4546"/>
              <a:gd name="adj2" fmla="val 4545"/>
            </a:avLst>
          </a:prstGeom>
          <a:solidFill>
            <a:srgbClr val="424242"/>
          </a:solidFill>
          <a:ln w="6350"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L 도형 28">
            <a:extLst>
              <a:ext uri="{FF2B5EF4-FFF2-40B4-BE49-F238E27FC236}">
                <a16:creationId xmlns:a16="http://schemas.microsoft.com/office/drawing/2014/main" id="{933CDF13-280E-46BD-8602-BA108A8720D7}"/>
              </a:ext>
            </a:extLst>
          </p:cNvPr>
          <p:cNvSpPr/>
          <p:nvPr/>
        </p:nvSpPr>
        <p:spPr>
          <a:xfrm rot="16200000">
            <a:off x="10596058" y="5525980"/>
            <a:ext cx="644522" cy="558800"/>
          </a:xfrm>
          <a:prstGeom prst="corner">
            <a:avLst>
              <a:gd name="adj1" fmla="val 4546"/>
              <a:gd name="adj2" fmla="val 4545"/>
            </a:avLst>
          </a:prstGeom>
          <a:solidFill>
            <a:srgbClr val="424242"/>
          </a:solidFill>
          <a:ln w="6350"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27CF417-7A3D-45A9-95CA-FE52534D1C03}"/>
              </a:ext>
            </a:extLst>
          </p:cNvPr>
          <p:cNvSpPr/>
          <p:nvPr/>
        </p:nvSpPr>
        <p:spPr>
          <a:xfrm>
            <a:off x="884804" y="1602007"/>
            <a:ext cx="10129942" cy="42602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r>
              <a:rPr lang="ko-KR" altLang="en-US" sz="2000" dirty="0">
                <a:solidFill>
                  <a:schemeClr val="tx1"/>
                </a:solidFill>
                <a:ea typeface="에스코어 드림 3 Light" panose="020B0303030302020204"/>
              </a:rPr>
              <a:t>훈련 데이터세트를 학습 후 정확도 검출 및 가중치 저장</a:t>
            </a:r>
            <a:endParaRPr lang="en-US" altLang="ko-KR" sz="2000" dirty="0">
              <a:solidFill>
                <a:schemeClr val="tx1"/>
              </a:solidFill>
              <a:ea typeface="에스코어 드림 3 Light" panose="020B0303030302020204"/>
            </a:endParaRPr>
          </a:p>
          <a:p>
            <a:r>
              <a:rPr lang="ko-KR" altLang="en-US" sz="2000" dirty="0">
                <a:solidFill>
                  <a:schemeClr val="tx1"/>
                </a:solidFill>
                <a:ea typeface="에스코어 드림 3 Light" panose="020B0303030302020204"/>
              </a:rPr>
              <a:t>    훈련과정에서 </a:t>
            </a:r>
            <a:r>
              <a:rPr lang="en-US" altLang="ko-KR" sz="2000" dirty="0">
                <a:solidFill>
                  <a:schemeClr val="tx1"/>
                </a:solidFill>
                <a:ea typeface="에스코어 드림 3 Light" panose="020B0303030302020204"/>
              </a:rPr>
              <a:t>hyper </a:t>
            </a:r>
            <a:r>
              <a:rPr lang="en-US" altLang="ko-KR" sz="2000" dirty="0" err="1">
                <a:solidFill>
                  <a:schemeClr val="tx1"/>
                </a:solidFill>
                <a:ea typeface="에스코어 드림 3 Light" panose="020B0303030302020204"/>
              </a:rPr>
              <a:t>paramter</a:t>
            </a:r>
            <a:r>
              <a:rPr lang="en-US" altLang="ko-KR" sz="2000" dirty="0">
                <a:solidFill>
                  <a:schemeClr val="tx1"/>
                </a:solidFill>
                <a:ea typeface="에스코어 드림 3 Light" panose="020B0303030302020204"/>
              </a:rPr>
              <a:t>,</a:t>
            </a:r>
            <a:r>
              <a:rPr lang="ko-KR" altLang="en-US" sz="2000" dirty="0">
                <a:solidFill>
                  <a:schemeClr val="tx1"/>
                </a:solidFill>
                <a:ea typeface="에스코어 드림 3 Light" panose="020B0303030302020204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ea typeface="에스코어 드림 3 Light" panose="020B0303030302020204"/>
              </a:rPr>
              <a:t>augmentation</a:t>
            </a:r>
            <a:r>
              <a:rPr lang="ko-KR" altLang="en-US" sz="2000" dirty="0">
                <a:solidFill>
                  <a:schemeClr val="tx1"/>
                </a:solidFill>
                <a:ea typeface="에스코어 드림 3 Light" panose="020B0303030302020204"/>
              </a:rPr>
              <a:t>의 종류와 값</a:t>
            </a:r>
            <a:r>
              <a:rPr lang="en-US" altLang="ko-KR" sz="2000" dirty="0">
                <a:solidFill>
                  <a:schemeClr val="tx1"/>
                </a:solidFill>
                <a:ea typeface="에스코어 드림 3 Light" panose="020B0303030302020204"/>
              </a:rPr>
              <a:t>, optimizer, loss &amp; </a:t>
            </a:r>
          </a:p>
          <a:p>
            <a:r>
              <a:rPr lang="en-US" altLang="ko-KR" sz="2000" dirty="0">
                <a:solidFill>
                  <a:schemeClr val="tx1"/>
                </a:solidFill>
                <a:ea typeface="에스코어 드림 3 Light" panose="020B0303030302020204"/>
              </a:rPr>
              <a:t>    activation function</a:t>
            </a:r>
            <a:r>
              <a:rPr lang="ko-KR" altLang="en-US" sz="2000" dirty="0">
                <a:solidFill>
                  <a:schemeClr val="tx1"/>
                </a:solidFill>
                <a:ea typeface="에스코어 드림 3 Light" panose="020B0303030302020204"/>
              </a:rPr>
              <a:t>등을 바꿔가며 비교</a:t>
            </a:r>
            <a:endParaRPr lang="en-US" altLang="ko-KR" sz="2000" dirty="0">
              <a:solidFill>
                <a:schemeClr val="tx1"/>
              </a:solidFill>
              <a:ea typeface="에스코어 드림 3 Light" panose="020B0303030302020204"/>
            </a:endParaRPr>
          </a:p>
          <a:p>
            <a:endParaRPr lang="en-US" altLang="ko-KR" sz="2000" dirty="0">
              <a:solidFill>
                <a:schemeClr val="tx1"/>
              </a:solidFill>
              <a:ea typeface="에스코어 드림 3 Light" panose="020B0303030302020204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0" i="0" dirty="0">
                <a:solidFill>
                  <a:schemeClr val="tx1"/>
                </a:solidFill>
                <a:effectLst/>
              </a:rPr>
              <a:t>데스크톱 환경에서 </a:t>
            </a:r>
            <a:r>
              <a:rPr lang="ko-KR" altLang="en-US" sz="2000" dirty="0" err="1">
                <a:solidFill>
                  <a:schemeClr val="tx1"/>
                </a:solidFill>
              </a:rPr>
              <a:t>학습후</a:t>
            </a:r>
            <a:r>
              <a:rPr lang="ko-KR" altLang="en-US" sz="2000" b="0" i="0" dirty="0">
                <a:solidFill>
                  <a:schemeClr val="tx1"/>
                </a:solidFill>
                <a:effectLst/>
              </a:rPr>
              <a:t> 최종 선정된 최적의 </a:t>
            </a:r>
            <a:r>
              <a:rPr lang="ko-KR" altLang="en-US" sz="2000" b="0" i="0" dirty="0" err="1">
                <a:solidFill>
                  <a:schemeClr val="tx1"/>
                </a:solidFill>
                <a:effectLst/>
              </a:rPr>
              <a:t>하이퍼</a:t>
            </a:r>
            <a:r>
              <a:rPr lang="ko-KR" altLang="en-US" sz="2000" b="0" i="0" dirty="0">
                <a:solidFill>
                  <a:schemeClr val="tx1"/>
                </a:solidFill>
                <a:effectLst/>
              </a:rPr>
              <a:t> 파라미터를 </a:t>
            </a:r>
            <a:r>
              <a:rPr lang="ko-KR" altLang="en-US" sz="2000" dirty="0">
                <a:solidFill>
                  <a:schemeClr val="tx1"/>
                </a:solidFill>
              </a:rPr>
              <a:t>이용해 </a:t>
            </a:r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ko-KR" altLang="en-US" sz="2000" dirty="0">
                <a:solidFill>
                  <a:schemeClr val="tx1"/>
                </a:solidFill>
              </a:rPr>
              <a:t>    저장한</a:t>
            </a:r>
            <a:r>
              <a:rPr lang="ko-KR" altLang="en-US" sz="2000" b="0" i="0" dirty="0">
                <a:solidFill>
                  <a:schemeClr val="tx1"/>
                </a:solidFill>
                <a:effectLst/>
              </a:rPr>
              <a:t> 가중치</a:t>
            </a:r>
            <a:r>
              <a:rPr lang="en-US" altLang="ko-KR" sz="2000" b="0" i="0" dirty="0">
                <a:solidFill>
                  <a:schemeClr val="tx1"/>
                </a:solidFill>
                <a:effectLst/>
              </a:rPr>
              <a:t>(weights)</a:t>
            </a:r>
            <a:r>
              <a:rPr lang="ko-KR" altLang="en-US" sz="2000" b="0" i="0" dirty="0">
                <a:solidFill>
                  <a:schemeClr val="tx1"/>
                </a:solidFill>
                <a:effectLst/>
              </a:rPr>
              <a:t>파일</a:t>
            </a:r>
            <a:r>
              <a:rPr lang="en-US" altLang="ko-KR" sz="2000" b="0" i="0" dirty="0">
                <a:solidFill>
                  <a:schemeClr val="tx1"/>
                </a:solidFill>
                <a:effectLst/>
              </a:rPr>
              <a:t>, YOLOv5</a:t>
            </a:r>
            <a:r>
              <a:rPr lang="ko-KR" altLang="en-US" sz="2000" b="0" i="0" dirty="0">
                <a:solidFill>
                  <a:schemeClr val="tx1"/>
                </a:solidFill>
                <a:effectLst/>
              </a:rPr>
              <a:t>모델</a:t>
            </a:r>
            <a:r>
              <a:rPr lang="en-US" altLang="ko-KR" sz="2000" b="0" i="0" dirty="0">
                <a:solidFill>
                  <a:schemeClr val="tx1"/>
                </a:solidFill>
                <a:effectLst/>
              </a:rPr>
              <a:t>, </a:t>
            </a:r>
            <a:r>
              <a:rPr lang="en-US" altLang="ko-KR" sz="2000" b="0" i="0" dirty="0">
                <a:solidFill>
                  <a:srgbClr val="000000"/>
                </a:solidFill>
                <a:effectLst/>
              </a:rPr>
              <a:t>inference</a:t>
            </a:r>
            <a:r>
              <a:rPr lang="ko-KR" altLang="en-US" sz="2000" b="0" i="0" dirty="0">
                <a:solidFill>
                  <a:schemeClr val="tx1"/>
                </a:solidFill>
                <a:effectLst/>
              </a:rPr>
              <a:t> 용 소량의 데이터를 </a:t>
            </a:r>
            <a:endParaRPr lang="en-US" altLang="ko-KR" sz="2000" b="0" i="0" dirty="0">
              <a:solidFill>
                <a:schemeClr val="tx1"/>
              </a:solidFill>
              <a:effectLst/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    </a:t>
            </a:r>
            <a:r>
              <a:rPr lang="en-US" altLang="ko-KR" sz="2000" b="0" i="0" dirty="0">
                <a:solidFill>
                  <a:schemeClr val="tx1"/>
                </a:solidFill>
                <a:effectLst/>
              </a:rPr>
              <a:t>Jetson Nano</a:t>
            </a:r>
            <a:r>
              <a:rPr lang="ko-KR" altLang="en-US" sz="2000" b="0" i="0" dirty="0">
                <a:solidFill>
                  <a:schemeClr val="tx1"/>
                </a:solidFill>
                <a:effectLst/>
              </a:rPr>
              <a:t>에 이식</a:t>
            </a:r>
            <a:endParaRPr lang="en-US" altLang="ko-KR" sz="2000" b="0" i="0" dirty="0">
              <a:solidFill>
                <a:schemeClr val="tx1"/>
              </a:solidFill>
              <a:effectLst/>
            </a:endParaRPr>
          </a:p>
          <a:p>
            <a:endParaRPr lang="en-US" altLang="ko-KR" sz="2000" dirty="0">
              <a:solidFill>
                <a:schemeClr val="tx1"/>
              </a:solidFill>
              <a:ea typeface="에스코어 드림 3 Light" panose="020B0303030302020204"/>
            </a:endParaRPr>
          </a:p>
          <a:p>
            <a:pPr marL="342900" indent="-342900">
              <a:buFontTx/>
              <a:buChar char="-"/>
            </a:pPr>
            <a:r>
              <a:rPr lang="en-US" altLang="ko-KR" sz="2000" b="0" i="0" dirty="0">
                <a:solidFill>
                  <a:srgbClr val="000000"/>
                </a:solidFill>
                <a:effectLst/>
              </a:rPr>
              <a:t>Jetson Nano</a:t>
            </a:r>
            <a:r>
              <a:rPr lang="ko-KR" altLang="en-US" sz="2000" b="0" i="0" dirty="0">
                <a:solidFill>
                  <a:srgbClr val="000000"/>
                </a:solidFill>
                <a:effectLst/>
              </a:rPr>
              <a:t>에서 위의 학습된 </a:t>
            </a:r>
            <a:r>
              <a:rPr lang="en-US" altLang="ko-KR" sz="2000" b="0" i="0" dirty="0">
                <a:solidFill>
                  <a:srgbClr val="000000"/>
                </a:solidFill>
                <a:effectLst/>
              </a:rPr>
              <a:t>weights</a:t>
            </a:r>
            <a:r>
              <a:rPr lang="ko-KR" altLang="en-US" sz="2000" b="0" i="0" dirty="0">
                <a:solidFill>
                  <a:srgbClr val="000000"/>
                </a:solidFill>
                <a:effectLst/>
              </a:rPr>
              <a:t>를 통해 </a:t>
            </a:r>
            <a:r>
              <a:rPr lang="en-US" altLang="ko-KR" sz="2000" b="0" i="0" dirty="0">
                <a:solidFill>
                  <a:srgbClr val="000000"/>
                </a:solidFill>
                <a:effectLst/>
              </a:rPr>
              <a:t>inference</a:t>
            </a:r>
            <a:r>
              <a:rPr lang="ko-KR" altLang="en-US" sz="2000" b="0" i="0" dirty="0">
                <a:solidFill>
                  <a:srgbClr val="000000"/>
                </a:solidFill>
                <a:effectLst/>
              </a:rPr>
              <a:t>를 한 후 객체가 검출되고 </a:t>
            </a:r>
            <a:endParaRPr lang="en-US" altLang="ko-KR" sz="2000" b="0" i="0" dirty="0">
              <a:solidFill>
                <a:srgbClr val="000000"/>
              </a:solidFill>
              <a:effectLst/>
            </a:endParaRPr>
          </a:p>
          <a:p>
            <a:r>
              <a:rPr lang="en-US" altLang="ko-KR" sz="2000" dirty="0">
                <a:solidFill>
                  <a:srgbClr val="000000"/>
                </a:solidFill>
              </a:rPr>
              <a:t>   </a:t>
            </a:r>
            <a:r>
              <a:rPr lang="ko-KR" altLang="en-US" sz="2000" b="0" i="0" dirty="0">
                <a:solidFill>
                  <a:srgbClr val="000000"/>
                </a:solidFill>
                <a:effectLst/>
              </a:rPr>
              <a:t>안전장비가 검출되지 않을 경우 오디오로 소리가 정상적으로 출력되는지 확인</a:t>
            </a:r>
          </a:p>
          <a:p>
            <a:pPr marL="342900" indent="-342900">
              <a:buFontTx/>
              <a:buChar char="-"/>
            </a:pPr>
            <a:endParaRPr lang="en-US" altLang="ko-KR" sz="2000" dirty="0">
              <a:solidFill>
                <a:schemeClr val="tx1"/>
              </a:solidFill>
              <a:ea typeface="에스코어 드림 3 Light" panose="020B030303030202020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E4FC33-A1B8-4215-A3D4-DA5E611EE8DD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04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EEDB32-1961-4B2A-8422-8A7A60BE1F92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추후 계획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AA2B90-2BE6-440E-974A-0469447B2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2477DE4-DCB2-4D68-B90A-124E5189C016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AF5B7CE-8C02-4C4A-B158-E4337E23F952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DC5D6B3-ADAC-4E38-8DBC-BCAF6D8C25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8069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9890713-6D61-41EF-8B1E-F02B3607B0DD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D44389-8901-4C8F-8860-EDE8A3F45813}"/>
              </a:ext>
            </a:extLst>
          </p:cNvPr>
          <p:cNvSpPr/>
          <p:nvPr/>
        </p:nvSpPr>
        <p:spPr>
          <a:xfrm>
            <a:off x="698500" y="1376140"/>
            <a:ext cx="10308719" cy="4748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1940" indent="-281940" fontAlgn="base">
              <a:lnSpc>
                <a:spcPct val="160000"/>
              </a:lnSpc>
            </a:pPr>
            <a:r>
              <a:rPr lang="en-US" altLang="ko-KR" dirty="0">
                <a:solidFill>
                  <a:schemeClr val="tx1"/>
                </a:solidFill>
              </a:rPr>
              <a:t>1] Jetson Nano </a:t>
            </a:r>
            <a:r>
              <a:rPr lang="ko-KR" altLang="en-US" dirty="0">
                <a:solidFill>
                  <a:schemeClr val="tx1"/>
                </a:solidFill>
              </a:rPr>
              <a:t>동작 시키기 </a:t>
            </a:r>
            <a:r>
              <a:rPr lang="en-US" altLang="ko-KR" dirty="0">
                <a:solidFill>
                  <a:schemeClr val="tx1"/>
                </a:solidFill>
              </a:rPr>
              <a:t>: https://aidalab.tistory.com/114</a:t>
            </a: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tx1"/>
                </a:solidFill>
              </a:rPr>
              <a:t>2] </a:t>
            </a:r>
            <a:r>
              <a:rPr lang="en-US" altLang="ko-KR" i="0" dirty="0">
                <a:solidFill>
                  <a:schemeClr val="tx1"/>
                </a:solidFill>
                <a:effectLst/>
              </a:rPr>
              <a:t>Jetson Nano </a:t>
            </a:r>
            <a:r>
              <a:rPr lang="ko-KR" altLang="en-US" i="0" dirty="0">
                <a:solidFill>
                  <a:schemeClr val="tx1"/>
                </a:solidFill>
                <a:effectLst/>
              </a:rPr>
              <a:t>기본 설정 </a:t>
            </a:r>
            <a:r>
              <a:rPr lang="en-US" altLang="ko-KR" b="1" i="0" dirty="0">
                <a:solidFill>
                  <a:schemeClr val="tx1"/>
                </a:solidFill>
                <a:effectLst/>
              </a:rPr>
              <a:t>: </a:t>
            </a:r>
            <a:r>
              <a:rPr lang="en-US" altLang="ko-KR" dirty="0">
                <a:solidFill>
                  <a:schemeClr val="tx1"/>
                </a:solidFill>
              </a:rPr>
              <a:t>https://velog.io/@jjun8177/Jetson-Nano%EC%99%80-YOLO-v5%EB%A5%BC-%EC%9D%B4%EC%9A%A9%ED%95%9C-detection-%ED%94%84%EB%A1%9C%EC%A0%9D%ED%8A%B8</a:t>
            </a: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tx1"/>
                </a:solidFill>
              </a:rPr>
              <a:t>3] Jetson Nano </a:t>
            </a:r>
            <a:r>
              <a:rPr lang="ko-KR" altLang="en-US" dirty="0">
                <a:solidFill>
                  <a:schemeClr val="tx1"/>
                </a:solidFill>
              </a:rPr>
              <a:t>환경 설정</a:t>
            </a:r>
            <a:r>
              <a:rPr lang="en-US" altLang="ko-KR" dirty="0">
                <a:solidFill>
                  <a:schemeClr val="tx1"/>
                </a:solidFill>
              </a:rPr>
              <a:t> : https://whiteknight3672.tistory.com/313?category=723167</a:t>
            </a: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tx1"/>
                </a:solidFill>
              </a:rPr>
              <a:t>4] </a:t>
            </a:r>
            <a:r>
              <a:rPr lang="ko-KR" altLang="en-US" dirty="0">
                <a:solidFill>
                  <a:schemeClr val="tx1"/>
                </a:solidFill>
              </a:rPr>
              <a:t>파이썬 </a:t>
            </a:r>
            <a:r>
              <a:rPr lang="en-US" altLang="ko-KR" dirty="0">
                <a:solidFill>
                  <a:schemeClr val="tx1"/>
                </a:solidFill>
              </a:rPr>
              <a:t>YOLOv5 Custom dataset </a:t>
            </a:r>
            <a:r>
              <a:rPr lang="ko-KR" altLang="en-US" dirty="0">
                <a:solidFill>
                  <a:schemeClr val="tx1"/>
                </a:solidFill>
              </a:rPr>
              <a:t>으로 </a:t>
            </a:r>
            <a:r>
              <a:rPr lang="ko-KR" altLang="en-US" kern="0" dirty="0">
                <a:solidFill>
                  <a:srgbClr val="000000"/>
                </a:solidFill>
                <a:ea typeface="휴먼명조"/>
              </a:rPr>
              <a:t>학습 하는 방법</a:t>
            </a:r>
            <a:r>
              <a:rPr lang="en-US" altLang="ko-KR" kern="0" dirty="0">
                <a:solidFill>
                  <a:srgbClr val="000000"/>
                </a:solidFill>
                <a:ea typeface="휴먼명조"/>
              </a:rPr>
              <a:t>:</a:t>
            </a:r>
            <a:r>
              <a:rPr lang="en-US" altLang="ko-KR" kern="0" dirty="0">
                <a:solidFill>
                  <a:schemeClr val="tx1"/>
                </a:solidFill>
                <a:ea typeface="휴먼명조"/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https://yong0810.tistory.com/29 </a:t>
            </a:r>
            <a:endParaRPr lang="en-US" altLang="ko-KR" b="0" i="0" u="none" strike="noStrike" dirty="0">
              <a:solidFill>
                <a:schemeClr val="tx1"/>
              </a:solidFill>
              <a:effectLst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tx1"/>
                </a:solidFill>
              </a:rPr>
              <a:t>5</a:t>
            </a:r>
            <a:r>
              <a:rPr lang="en-US" altLang="ko-KR" b="0" i="0" u="none" strike="noStrike" dirty="0">
                <a:solidFill>
                  <a:schemeClr val="tx1"/>
                </a:solidFill>
                <a:effectLst/>
              </a:rPr>
              <a:t>] YOLOv5 </a:t>
            </a:r>
            <a:r>
              <a:rPr lang="en-US" altLang="ko-KR" b="0" i="0" u="none" strike="noStrike" dirty="0" err="1">
                <a:solidFill>
                  <a:schemeClr val="tx1"/>
                </a:solidFill>
                <a:effectLst/>
              </a:rPr>
              <a:t>Github</a:t>
            </a:r>
            <a:r>
              <a:rPr lang="en-US" altLang="ko-KR" b="0" i="0" u="none" strike="noStrike" dirty="0">
                <a:solidFill>
                  <a:schemeClr val="tx1"/>
                </a:solidFill>
                <a:effectLst/>
              </a:rPr>
              <a:t> : </a:t>
            </a:r>
            <a:r>
              <a:rPr lang="en-US" altLang="ko-KR" dirty="0">
                <a:solidFill>
                  <a:schemeClr val="tx1"/>
                </a:solidFill>
              </a:rPr>
              <a:t>https://github.com/ultralytics/yolov5</a:t>
            </a:r>
            <a:endParaRPr lang="en-US" altLang="ko-KR" b="0" i="0" u="none" strike="noStrike" dirty="0">
              <a:solidFill>
                <a:schemeClr val="tx1"/>
              </a:solidFill>
              <a:effectLst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tx1"/>
                </a:solidFill>
              </a:rPr>
              <a:t>6] Research on Safety Helmet Detection Algorithm of Power Workers Based on Improved YOLOv5 </a:t>
            </a:r>
            <a:r>
              <a:rPr lang="ko-KR" altLang="en-US" dirty="0">
                <a:solidFill>
                  <a:schemeClr val="tx1"/>
                </a:solidFill>
              </a:rPr>
              <a:t>논문 </a:t>
            </a:r>
            <a:r>
              <a:rPr lang="en-US" altLang="ko-KR" dirty="0">
                <a:solidFill>
                  <a:schemeClr val="tx1"/>
                </a:solidFill>
              </a:rPr>
              <a:t>: https://iopscience.iop.org/article/10.1088/1742-6596/2171/1/012006/pdf</a:t>
            </a: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tx1"/>
                </a:solidFill>
              </a:rPr>
              <a:t>7] YOLOv5 </a:t>
            </a:r>
            <a:r>
              <a:rPr lang="ko-KR" altLang="en-US" dirty="0">
                <a:solidFill>
                  <a:schemeClr val="tx1"/>
                </a:solidFill>
              </a:rPr>
              <a:t>환경설정 및 아키텍처 설명 </a:t>
            </a:r>
            <a:r>
              <a:rPr lang="en-US" altLang="ko-KR" dirty="0">
                <a:solidFill>
                  <a:schemeClr val="tx1"/>
                </a:solidFill>
              </a:rPr>
              <a:t>: https://ropiens.tistory.com/44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13AD0A-A481-4C9D-826E-CEB67F3B6DE8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05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A40F2E-BFD0-4BF0-A20B-A1EF39608BDB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참고 문헌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0464B-FFDD-4433-81FE-96693CC2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D2AE984-8E7D-429C-AEBF-14AC0747980F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46B99C8-DC56-4279-A9B9-C8E6929C3C6E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CAD3DD8-5E33-4963-BC16-A8DD39EFC2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2705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232116B-ADE0-4213-A566-454551D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3100" y="2897452"/>
            <a:ext cx="8305800" cy="1045898"/>
          </a:xfrm>
        </p:spPr>
        <p:txBody>
          <a:bodyPr>
            <a:normAutofit/>
          </a:bodyPr>
          <a:lstStyle/>
          <a:p>
            <a:r>
              <a:rPr lang="en-US" altLang="ko-KR" sz="4400" spc="-150" dirty="0" err="1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QnA</a:t>
            </a:r>
            <a:endParaRPr lang="ko-KR" altLang="en-US" sz="4400" spc="-15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742CBE-E2B7-4321-9ECE-865DBA21BE5E}"/>
              </a:ext>
            </a:extLst>
          </p:cNvPr>
          <p:cNvCxnSpPr>
            <a:cxnSpLocks/>
          </p:cNvCxnSpPr>
          <p:nvPr/>
        </p:nvCxnSpPr>
        <p:spPr>
          <a:xfrm>
            <a:off x="3251200" y="2755635"/>
            <a:ext cx="30162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D2B78B0-74F3-4EDB-93CF-6D6D3772ACD3}"/>
              </a:ext>
            </a:extLst>
          </p:cNvPr>
          <p:cNvCxnSpPr>
            <a:cxnSpLocks/>
          </p:cNvCxnSpPr>
          <p:nvPr/>
        </p:nvCxnSpPr>
        <p:spPr>
          <a:xfrm flipV="1">
            <a:off x="6019800" y="3706281"/>
            <a:ext cx="2974086" cy="190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8C98185C-585D-4FC1-B194-67965EB34219}"/>
              </a:ext>
            </a:extLst>
          </p:cNvPr>
          <p:cNvSpPr txBox="1">
            <a:spLocks/>
          </p:cNvSpPr>
          <p:nvPr/>
        </p:nvSpPr>
        <p:spPr>
          <a:xfrm>
            <a:off x="2847975" y="2897452"/>
            <a:ext cx="649605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400" spc="-15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감사합니다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F95FFC8-263B-45AC-BA00-762B1FEB6CEA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9BFD31E-893E-4502-B779-67322F22E834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679A9782-9CB6-4355-AE67-267C8C2364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859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666746-8C88-4979-967D-4D4B4E3B09E2}"/>
              </a:ext>
            </a:extLst>
          </p:cNvPr>
          <p:cNvSpPr txBox="1"/>
          <p:nvPr/>
        </p:nvSpPr>
        <p:spPr>
          <a:xfrm>
            <a:off x="202717" y="268585"/>
            <a:ext cx="285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CONTENT</a:t>
            </a:r>
            <a:endParaRPr lang="ko-KR" altLang="en-US" sz="2400" spc="-15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CFE422-97AC-4293-8A19-7FFD0442B116}"/>
              </a:ext>
            </a:extLst>
          </p:cNvPr>
          <p:cNvCxnSpPr>
            <a:cxnSpLocks/>
          </p:cNvCxnSpPr>
          <p:nvPr/>
        </p:nvCxnSpPr>
        <p:spPr>
          <a:xfrm flipH="1">
            <a:off x="202717" y="673100"/>
            <a:ext cx="2451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4408B110-F8DB-4C10-9BDE-AD683037AE87}"/>
              </a:ext>
            </a:extLst>
          </p:cNvPr>
          <p:cNvGrpSpPr/>
          <p:nvPr/>
        </p:nvGrpSpPr>
        <p:grpSpPr>
          <a:xfrm>
            <a:off x="2255748" y="2233680"/>
            <a:ext cx="3317207" cy="1107996"/>
            <a:chOff x="2314813" y="2047120"/>
            <a:chExt cx="3317207" cy="110799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09C9C3-ABB7-4321-A014-A558CC6B7A93}"/>
                </a:ext>
              </a:extLst>
            </p:cNvPr>
            <p:cNvSpPr txBox="1"/>
            <p:nvPr/>
          </p:nvSpPr>
          <p:spPr>
            <a:xfrm rot="5400000">
              <a:off x="2435511" y="1926422"/>
              <a:ext cx="1107996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02</a:t>
              </a:r>
              <a:endParaRPr lang="ko-KR" altLang="en-US" sz="60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975AB65-32A6-4214-95A0-D76FC6BBF264}"/>
                </a:ext>
              </a:extLst>
            </p:cNvPr>
            <p:cNvSpPr txBox="1"/>
            <p:nvPr/>
          </p:nvSpPr>
          <p:spPr>
            <a:xfrm>
              <a:off x="3198704" y="2308099"/>
              <a:ext cx="2433316" cy="574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데이터 </a:t>
              </a:r>
              <a:r>
                <a:rPr lang="ko-KR" altLang="en-US" sz="2400" dirty="0" err="1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전처리</a:t>
              </a:r>
              <a:endParaRPr lang="en-US" altLang="ko-KR" sz="2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E84C3D4-893A-4166-8FDE-8835B17BE122}"/>
              </a:ext>
            </a:extLst>
          </p:cNvPr>
          <p:cNvGrpSpPr/>
          <p:nvPr/>
        </p:nvGrpSpPr>
        <p:grpSpPr>
          <a:xfrm>
            <a:off x="363127" y="1077616"/>
            <a:ext cx="3459572" cy="1107996"/>
            <a:chOff x="420534" y="1134765"/>
            <a:chExt cx="3459572" cy="110799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834C1F-7A90-473A-BA0C-B851EF52A01A}"/>
                </a:ext>
              </a:extLst>
            </p:cNvPr>
            <p:cNvSpPr txBox="1"/>
            <p:nvPr/>
          </p:nvSpPr>
          <p:spPr>
            <a:xfrm rot="5400000">
              <a:off x="541232" y="1014067"/>
              <a:ext cx="1107996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60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D4A6A4-3251-4DAB-B481-1CB1F462E855}"/>
                </a:ext>
              </a:extLst>
            </p:cNvPr>
            <p:cNvSpPr txBox="1"/>
            <p:nvPr/>
          </p:nvSpPr>
          <p:spPr>
            <a:xfrm>
              <a:off x="1226109" y="1457930"/>
              <a:ext cx="2653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9 Black" panose="020B0A03030302020204" pitchFamily="34" charset="-127"/>
                </a:rPr>
                <a:t>임베디드 시스템</a:t>
              </a:r>
              <a:endParaRPr lang="en-US" altLang="ko-KR" sz="2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FC98CA1-DB01-4103-BB38-276EF53A2B7F}"/>
              </a:ext>
            </a:extLst>
          </p:cNvPr>
          <p:cNvGrpSpPr/>
          <p:nvPr/>
        </p:nvGrpSpPr>
        <p:grpSpPr>
          <a:xfrm>
            <a:off x="7086215" y="4242185"/>
            <a:ext cx="3049609" cy="1107996"/>
            <a:chOff x="4758896" y="3144044"/>
            <a:chExt cx="3049609" cy="110799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BAD6F41-EE05-4881-893D-8AB1246AB74E}"/>
                </a:ext>
              </a:extLst>
            </p:cNvPr>
            <p:cNvSpPr txBox="1"/>
            <p:nvPr/>
          </p:nvSpPr>
          <p:spPr>
            <a:xfrm rot="16200000" flipV="1">
              <a:off x="4879594" y="3023346"/>
              <a:ext cx="1107996" cy="1349392"/>
            </a:xfrm>
            <a:prstGeom prst="rect">
              <a:avLst/>
            </a:prstGeom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04 </a:t>
              </a:r>
              <a:endParaRPr lang="ko-KR" altLang="en-US" sz="60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D5836B3-5D74-4FFD-A1FF-037E52FD13F1}"/>
                </a:ext>
              </a:extLst>
            </p:cNvPr>
            <p:cNvSpPr txBox="1"/>
            <p:nvPr/>
          </p:nvSpPr>
          <p:spPr>
            <a:xfrm>
              <a:off x="5649559" y="3467210"/>
              <a:ext cx="21589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추후 계획</a:t>
              </a:r>
              <a:endParaRPr lang="en-US" altLang="ko-KR" sz="2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923F4BD-42F4-4473-A02C-384A6107EF52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F19E116-5A2B-4D9E-A220-798A4BA33585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9A06209-E1E6-4343-81BF-63F4FDA017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8899129-2C9E-429C-B52B-7C5382FD5E70}"/>
              </a:ext>
            </a:extLst>
          </p:cNvPr>
          <p:cNvGrpSpPr/>
          <p:nvPr/>
        </p:nvGrpSpPr>
        <p:grpSpPr>
          <a:xfrm>
            <a:off x="4571195" y="3262572"/>
            <a:ext cx="3049609" cy="1107996"/>
            <a:chOff x="4758896" y="3144044"/>
            <a:chExt cx="3049609" cy="110799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7655DD5-61D4-4767-991C-9680774C922C}"/>
                </a:ext>
              </a:extLst>
            </p:cNvPr>
            <p:cNvSpPr txBox="1"/>
            <p:nvPr/>
          </p:nvSpPr>
          <p:spPr>
            <a:xfrm rot="16200000" flipV="1">
              <a:off x="4879594" y="3023346"/>
              <a:ext cx="1107996" cy="1349392"/>
            </a:xfrm>
            <a:prstGeom prst="rect">
              <a:avLst/>
            </a:prstGeom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03 </a:t>
              </a:r>
              <a:endParaRPr lang="ko-KR" altLang="en-US" sz="60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03F4BEA-FEA0-4D0B-997B-9D9600FBC235}"/>
                </a:ext>
              </a:extLst>
            </p:cNvPr>
            <p:cNvSpPr txBox="1"/>
            <p:nvPr/>
          </p:nvSpPr>
          <p:spPr>
            <a:xfrm>
              <a:off x="5649559" y="3467210"/>
              <a:ext cx="21589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15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추론 </a:t>
              </a:r>
              <a:r>
                <a:rPr lang="ko-KR" altLang="en-US" sz="24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과정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6CE4C75-1EF2-413B-8D9D-DEBB40C6E3AC}"/>
              </a:ext>
            </a:extLst>
          </p:cNvPr>
          <p:cNvGrpSpPr/>
          <p:nvPr/>
        </p:nvGrpSpPr>
        <p:grpSpPr>
          <a:xfrm>
            <a:off x="9089907" y="5443209"/>
            <a:ext cx="3049609" cy="1107996"/>
            <a:chOff x="4758896" y="3144044"/>
            <a:chExt cx="3049609" cy="110799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2E7EB74-C3BA-43C2-96A9-B54760656565}"/>
                </a:ext>
              </a:extLst>
            </p:cNvPr>
            <p:cNvSpPr txBox="1"/>
            <p:nvPr/>
          </p:nvSpPr>
          <p:spPr>
            <a:xfrm rot="16200000" flipV="1">
              <a:off x="4879594" y="3023346"/>
              <a:ext cx="1107996" cy="1349392"/>
            </a:xfrm>
            <a:prstGeom prst="rect">
              <a:avLst/>
            </a:prstGeom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05 </a:t>
              </a:r>
              <a:endParaRPr lang="ko-KR" altLang="en-US" sz="60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62942B1-9467-461F-A1B9-2FD09E171747}"/>
                </a:ext>
              </a:extLst>
            </p:cNvPr>
            <p:cNvSpPr txBox="1"/>
            <p:nvPr/>
          </p:nvSpPr>
          <p:spPr>
            <a:xfrm>
              <a:off x="5649559" y="3467210"/>
              <a:ext cx="21589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참고문헌</a:t>
              </a:r>
              <a:endParaRPr lang="en-US" altLang="ko-KR" sz="2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4171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DD836C-15D5-4DBB-AD5B-8BCB190F9919}"/>
              </a:ext>
            </a:extLst>
          </p:cNvPr>
          <p:cNvSpPr txBox="1"/>
          <p:nvPr/>
        </p:nvSpPr>
        <p:spPr>
          <a:xfrm>
            <a:off x="698500" y="5049032"/>
            <a:ext cx="10426700" cy="11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SD</a:t>
            </a: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카드에 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Jetson Nano OS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설치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  1) </a:t>
            </a: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홈페이지에서 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“Jetson Nano Developer Kit Sd Card Image” </a:t>
            </a: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다운로드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  2) SD Card Formatter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를 통해 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SD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카드에 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OS Image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파일 </a:t>
            </a: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쓰기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7A6172-31B6-4FED-912B-A341015D4A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E3550C-A6FC-4EB5-80FC-8A8A04623C2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A72C10-D0AD-43A9-A3B1-2F9EE1F2A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464EC36-60AE-431D-9081-754CDB133301}"/>
              </a:ext>
            </a:extLst>
          </p:cNvPr>
          <p:cNvSpPr txBox="1"/>
          <p:nvPr/>
        </p:nvSpPr>
        <p:spPr>
          <a:xfrm>
            <a:off x="2349041" y="3838779"/>
            <a:ext cx="2653286" cy="4370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OS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 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Download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8AA20B-C89F-4627-B393-2B750ED3F7A4}"/>
              </a:ext>
            </a:extLst>
          </p:cNvPr>
          <p:cNvSpPr txBox="1"/>
          <p:nvPr/>
        </p:nvSpPr>
        <p:spPr>
          <a:xfrm>
            <a:off x="7862383" y="4636900"/>
            <a:ext cx="2653286" cy="4370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OS Image Write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AEF9FF9-2E93-4A05-8BA1-6D88349BA238}"/>
              </a:ext>
            </a:extLst>
          </p:cNvPr>
          <p:cNvGrpSpPr/>
          <p:nvPr/>
        </p:nvGrpSpPr>
        <p:grpSpPr>
          <a:xfrm>
            <a:off x="75883" y="-19050"/>
            <a:ext cx="4106650" cy="861774"/>
            <a:chOff x="75883" y="-19050"/>
            <a:chExt cx="4106650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B0A2A5-974B-4187-81BA-B4AD4DCBB231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DD4652-0550-4E1D-B680-B9A664FE0709}"/>
                </a:ext>
              </a:extLst>
            </p:cNvPr>
            <p:cNvSpPr txBox="1"/>
            <p:nvPr/>
          </p:nvSpPr>
          <p:spPr>
            <a:xfrm>
              <a:off x="707449" y="166898"/>
              <a:ext cx="3475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임베디드 시스템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C3186D-335C-45D2-BFA9-35B7E315B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49" y="1449521"/>
            <a:ext cx="5936471" cy="241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CBF200D-8834-4763-878A-D486BB899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501" y="1446025"/>
            <a:ext cx="4591050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357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DD836C-15D5-4DBB-AD5B-8BCB190F9919}"/>
              </a:ext>
            </a:extLst>
          </p:cNvPr>
          <p:cNvSpPr txBox="1"/>
          <p:nvPr/>
        </p:nvSpPr>
        <p:spPr>
          <a:xfrm>
            <a:off x="588830" y="4942266"/>
            <a:ext cx="10426700" cy="191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Jetson</a:t>
            </a: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 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Nano</a:t>
            </a: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에 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OS </a:t>
            </a: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설치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  1) OS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가 설치된 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SD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카드를 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Jetson Nano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에 장착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  2)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순서에 따라 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OS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설치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  3) </a:t>
            </a: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기본 패키지 업데이트 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(</a:t>
            </a:r>
            <a:r>
              <a:rPr lang="en-US" altLang="ko-KR" sz="2000" kern="0" spc="-150" dirty="0" err="1">
                <a:solidFill>
                  <a:srgbClr val="000000"/>
                </a:solidFill>
                <a:ea typeface="에스코어 드림 3 Light" panose="020B0303030302020204"/>
              </a:rPr>
              <a:t>sudo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 apt-get update / </a:t>
            </a:r>
            <a:r>
              <a:rPr lang="en-US" altLang="ko-KR" sz="2000" kern="0" spc="-150" dirty="0" err="1">
                <a:solidFill>
                  <a:srgbClr val="000000"/>
                </a:solidFill>
                <a:ea typeface="에스코어 드림 3 Light" panose="020B0303030302020204"/>
              </a:rPr>
              <a:t>sudo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 apt-get upgrade)</a:t>
            </a: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  4)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필요 패키지 설치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7A6172-31B6-4FED-912B-A341015D4A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E3550C-A6FC-4EB5-80FC-8A8A04623C2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A72C10-D0AD-43A9-A3B1-2F9EE1F2A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464EC36-60AE-431D-9081-754CDB133301}"/>
              </a:ext>
            </a:extLst>
          </p:cNvPr>
          <p:cNvSpPr txBox="1"/>
          <p:nvPr/>
        </p:nvSpPr>
        <p:spPr>
          <a:xfrm>
            <a:off x="571936" y="4339813"/>
            <a:ext cx="2993214" cy="42524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Jetson Nano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전체 모습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</p:txBody>
      </p:sp>
      <p:pic>
        <p:nvPicPr>
          <p:cNvPr id="18" name="그림 17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480FE69A-D99C-4C18-AE6C-2C92CCDAD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325" y="1442821"/>
            <a:ext cx="3856863" cy="2892647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279A0EEB-E4F7-40E2-98DE-3DD92B3BB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138" y="1442821"/>
            <a:ext cx="3827919" cy="28709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02790FA-3B29-4D55-A57C-35C3C259ED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8" r="28586"/>
          <a:stretch/>
        </p:blipFill>
        <p:spPr>
          <a:xfrm rot="5400000">
            <a:off x="633452" y="1218800"/>
            <a:ext cx="2871695" cy="33331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06BAA1F-CD1D-4B6F-A90E-7E8016886165}"/>
              </a:ext>
            </a:extLst>
          </p:cNvPr>
          <p:cNvSpPr txBox="1"/>
          <p:nvPr/>
        </p:nvSpPr>
        <p:spPr>
          <a:xfrm>
            <a:off x="4699107" y="4324149"/>
            <a:ext cx="2653286" cy="4370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OS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설치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D0A62C-D0C5-DB7C-07F8-F05DB9F3D1CC}"/>
              </a:ext>
            </a:extLst>
          </p:cNvPr>
          <p:cNvSpPr txBox="1"/>
          <p:nvPr/>
        </p:nvSpPr>
        <p:spPr>
          <a:xfrm>
            <a:off x="8680113" y="4339813"/>
            <a:ext cx="2653286" cy="42524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메인 화면</a:t>
            </a:r>
            <a:endParaRPr lang="en-US" altLang="ko-KR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E4F42C4-7A4B-6002-35D5-0192D8F9E687}"/>
              </a:ext>
            </a:extLst>
          </p:cNvPr>
          <p:cNvGrpSpPr/>
          <p:nvPr/>
        </p:nvGrpSpPr>
        <p:grpSpPr>
          <a:xfrm>
            <a:off x="75883" y="-19050"/>
            <a:ext cx="4106650" cy="861774"/>
            <a:chOff x="75883" y="-19050"/>
            <a:chExt cx="4106650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F93AC2A-190F-9AA0-D1A3-78F078012864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3090865-86E9-C1E2-AAD5-9B7DE18D4951}"/>
                </a:ext>
              </a:extLst>
            </p:cNvPr>
            <p:cNvSpPr txBox="1"/>
            <p:nvPr/>
          </p:nvSpPr>
          <p:spPr>
            <a:xfrm>
              <a:off x="707449" y="166898"/>
              <a:ext cx="3475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임베디드 시스템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8463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5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7A6172-31B6-4FED-912B-A341015D4A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E3550C-A6FC-4EB5-80FC-8A8A04623C2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A72C10-D0AD-43A9-A3B1-2F9EE1F2A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AEF9FF9-2E93-4A05-8BA1-6D88349BA238}"/>
              </a:ext>
            </a:extLst>
          </p:cNvPr>
          <p:cNvGrpSpPr/>
          <p:nvPr/>
        </p:nvGrpSpPr>
        <p:grpSpPr>
          <a:xfrm>
            <a:off x="75883" y="-19050"/>
            <a:ext cx="4106650" cy="861774"/>
            <a:chOff x="75883" y="-19050"/>
            <a:chExt cx="4106650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B0A2A5-974B-4187-81BA-B4AD4DCBB231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DD4652-0550-4E1D-B680-B9A664FE0709}"/>
                </a:ext>
              </a:extLst>
            </p:cNvPr>
            <p:cNvSpPr txBox="1"/>
            <p:nvPr/>
          </p:nvSpPr>
          <p:spPr>
            <a:xfrm>
              <a:off x="707449" y="166898"/>
              <a:ext cx="3475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임베디드 시스템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06BAA1F-CD1D-4B6F-A90E-7E8016886165}"/>
              </a:ext>
            </a:extLst>
          </p:cNvPr>
          <p:cNvSpPr txBox="1"/>
          <p:nvPr/>
        </p:nvSpPr>
        <p:spPr>
          <a:xfrm>
            <a:off x="224589" y="3155998"/>
            <a:ext cx="1820111" cy="42524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카메라 모듈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</p:txBody>
      </p:sp>
      <p:pic>
        <p:nvPicPr>
          <p:cNvPr id="22" name="그림 21" descr="전자기기이(가) 표시된 사진&#10;&#10;자동 생성된 설명">
            <a:extLst>
              <a:ext uri="{FF2B5EF4-FFF2-40B4-BE49-F238E27FC236}">
                <a16:creationId xmlns:a16="http://schemas.microsoft.com/office/drawing/2014/main" id="{F09AC06F-5962-43C1-8303-FFB54F4F29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6850" y="1500187"/>
            <a:ext cx="6718300" cy="5038725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BA046D6-C3FA-4965-9FDA-20AA6391DDE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2044700" y="3368621"/>
            <a:ext cx="863860" cy="21852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05BAB38-7173-43A3-B33D-ACA29C5D22D9}"/>
              </a:ext>
            </a:extLst>
          </p:cNvPr>
          <p:cNvSpPr txBox="1"/>
          <p:nvPr/>
        </p:nvSpPr>
        <p:spPr>
          <a:xfrm>
            <a:off x="9610762" y="1908086"/>
            <a:ext cx="1587386" cy="43454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오디오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4C1CDAC-264E-416C-AF52-529C74CE5870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8610600" y="2125358"/>
            <a:ext cx="1000162" cy="7178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5CB18BB-3652-4DF2-9078-B24FC1AB6F52}"/>
              </a:ext>
            </a:extLst>
          </p:cNvPr>
          <p:cNvSpPr txBox="1"/>
          <p:nvPr/>
        </p:nvSpPr>
        <p:spPr>
          <a:xfrm>
            <a:off x="4182533" y="1439808"/>
            <a:ext cx="1587386" cy="43454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본체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20E529D-BDE3-434D-8E25-2887AED74AE5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4976226" y="1874351"/>
            <a:ext cx="0" cy="12766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676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6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7A6172-31B6-4FED-912B-A341015D4A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E3550C-A6FC-4EB5-80FC-8A8A04623C2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A72C10-D0AD-43A9-A3B1-2F9EE1F2A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AEF9FF9-2E93-4A05-8BA1-6D88349BA238}"/>
              </a:ext>
            </a:extLst>
          </p:cNvPr>
          <p:cNvGrpSpPr/>
          <p:nvPr/>
        </p:nvGrpSpPr>
        <p:grpSpPr>
          <a:xfrm>
            <a:off x="75883" y="-19050"/>
            <a:ext cx="4106650" cy="861774"/>
            <a:chOff x="75883" y="-19050"/>
            <a:chExt cx="4106650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B0A2A5-974B-4187-81BA-B4AD4DCBB231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DD4652-0550-4E1D-B680-B9A664FE0709}"/>
                </a:ext>
              </a:extLst>
            </p:cNvPr>
            <p:cNvSpPr txBox="1"/>
            <p:nvPr/>
          </p:nvSpPr>
          <p:spPr>
            <a:xfrm>
              <a:off x="707449" y="166898"/>
              <a:ext cx="3475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임베디드 시스템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C3B7879-EBEA-4376-B549-F486ED7A6E61}"/>
              </a:ext>
            </a:extLst>
          </p:cNvPr>
          <p:cNvSpPr txBox="1"/>
          <p:nvPr/>
        </p:nvSpPr>
        <p:spPr>
          <a:xfrm>
            <a:off x="666545" y="5552476"/>
            <a:ext cx="11239705" cy="803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오디오 모듈 테스트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  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- </a:t>
            </a: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연결된 오디오를 확인하기 위해 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System Settings – Sound </a:t>
            </a: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창에서 오디오를 선택하고 소리 출력 확인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</p:txBody>
      </p:sp>
      <p:pic>
        <p:nvPicPr>
          <p:cNvPr id="7" name="그림 6" descr="텍스트, 우리, 네트이(가) 표시된 사진&#10;&#10;자동 생성된 설명">
            <a:extLst>
              <a:ext uri="{FF2B5EF4-FFF2-40B4-BE49-F238E27FC236}">
                <a16:creationId xmlns:a16="http://schemas.microsoft.com/office/drawing/2014/main" id="{C4ED5BC5-0C4F-4BBE-B92A-55204AFB4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906" y="1330166"/>
            <a:ext cx="5624188" cy="421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91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7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7A6172-31B6-4FED-912B-A341015D4A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E3550C-A6FC-4EB5-80FC-8A8A04623C2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A72C10-D0AD-43A9-A3B1-2F9EE1F2A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AEF9FF9-2E93-4A05-8BA1-6D88349BA238}"/>
              </a:ext>
            </a:extLst>
          </p:cNvPr>
          <p:cNvGrpSpPr/>
          <p:nvPr/>
        </p:nvGrpSpPr>
        <p:grpSpPr>
          <a:xfrm>
            <a:off x="75883" y="-19050"/>
            <a:ext cx="4106650" cy="861774"/>
            <a:chOff x="75883" y="-19050"/>
            <a:chExt cx="4106650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B0A2A5-974B-4187-81BA-B4AD4DCBB231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DD4652-0550-4E1D-B680-B9A664FE0709}"/>
                </a:ext>
              </a:extLst>
            </p:cNvPr>
            <p:cNvSpPr txBox="1"/>
            <p:nvPr/>
          </p:nvSpPr>
          <p:spPr>
            <a:xfrm>
              <a:off x="707449" y="166898"/>
              <a:ext cx="3475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임베디드 시스템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6EAD26A-D7F0-4763-988F-7763C6F164A9}"/>
              </a:ext>
            </a:extLst>
          </p:cNvPr>
          <p:cNvSpPr txBox="1"/>
          <p:nvPr/>
        </p:nvSpPr>
        <p:spPr>
          <a:xfrm>
            <a:off x="698500" y="5064219"/>
            <a:ext cx="11017250" cy="1542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카메라 모듈 테스트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  -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터미널에서 다음 명령어를 사용하여 카메라를 통해 영상 입력이 정상적으로 되는지 확인</a:t>
            </a:r>
            <a:endParaRPr lang="en-US" altLang="ko-KR" sz="2000" kern="0" spc="-15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  - DISPLAY=:0.0 gst-launch-1.0 </a:t>
            </a:r>
            <a:r>
              <a:rPr lang="en-US" altLang="ko-KR" sz="2000" kern="0" spc="-150" dirty="0" err="1">
                <a:solidFill>
                  <a:srgbClr val="000000"/>
                </a:solidFill>
                <a:ea typeface="에스코어 드림 3 Light" panose="020B0303030302020204"/>
              </a:rPr>
              <a:t>nvarguscamerasrc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 ! 'video/x-raw(</a:t>
            </a:r>
            <a:r>
              <a:rPr lang="en-US" altLang="ko-KR" sz="2000" kern="0" spc="-150" dirty="0" err="1">
                <a:solidFill>
                  <a:srgbClr val="000000"/>
                </a:solidFill>
                <a:ea typeface="에스코어 드림 3 Light" panose="020B0303030302020204"/>
              </a:rPr>
              <a:t>memory:NVMM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), width=3280, height=2464, format=(string)NV12, framerate=(fraction)20/1' ! </a:t>
            </a:r>
            <a:r>
              <a:rPr lang="en-US" altLang="ko-KR" sz="2000" kern="0" spc="-150" dirty="0" err="1">
                <a:solidFill>
                  <a:srgbClr val="000000"/>
                </a:solidFill>
                <a:ea typeface="에스코어 드림 3 Light" panose="020B0303030302020204"/>
              </a:rPr>
              <a:t>nvoverlaysink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 -e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</p:txBody>
      </p:sp>
      <p:pic>
        <p:nvPicPr>
          <p:cNvPr id="3" name="그림 2" descr="텍스트, 실내, 컴퓨터, 책상이(가) 표시된 사진&#10;&#10;자동 생성된 설명">
            <a:extLst>
              <a:ext uri="{FF2B5EF4-FFF2-40B4-BE49-F238E27FC236}">
                <a16:creationId xmlns:a16="http://schemas.microsoft.com/office/drawing/2014/main" id="{F679F811-BC36-431E-8439-25CFEBCD18E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26706" y="1301884"/>
            <a:ext cx="6538588" cy="376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33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8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7A6172-31B6-4FED-912B-A341015D4A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E3550C-A6FC-4EB5-80FC-8A8A04623C2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A72C10-D0AD-43A9-A3B1-2F9EE1F2A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AEF9FF9-2E93-4A05-8BA1-6D88349BA238}"/>
              </a:ext>
            </a:extLst>
          </p:cNvPr>
          <p:cNvGrpSpPr/>
          <p:nvPr/>
        </p:nvGrpSpPr>
        <p:grpSpPr>
          <a:xfrm>
            <a:off x="75883" y="-19050"/>
            <a:ext cx="4106650" cy="861774"/>
            <a:chOff x="75883" y="-19050"/>
            <a:chExt cx="4106650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B0A2A5-974B-4187-81BA-B4AD4DCBB231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DD4652-0550-4E1D-B680-B9A664FE0709}"/>
                </a:ext>
              </a:extLst>
            </p:cNvPr>
            <p:cNvSpPr txBox="1"/>
            <p:nvPr/>
          </p:nvSpPr>
          <p:spPr>
            <a:xfrm>
              <a:off x="707449" y="166898"/>
              <a:ext cx="3475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임베디드 시스템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971016A-3D05-4F58-B29D-FE3FD3A6D6D1}"/>
              </a:ext>
            </a:extLst>
          </p:cNvPr>
          <p:cNvSpPr txBox="1"/>
          <p:nvPr/>
        </p:nvSpPr>
        <p:spPr>
          <a:xfrm>
            <a:off x="5365614" y="1467240"/>
            <a:ext cx="10426700" cy="3391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YOLOv5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사용하기 위한 환경설정</a:t>
            </a:r>
            <a:endParaRPr lang="en-US" altLang="ko-KR" sz="2000" kern="0" dirty="0">
              <a:solidFill>
                <a:srgbClr val="000000"/>
              </a:solidFill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kern="0" dirty="0">
              <a:solidFill>
                <a:srgbClr val="000000"/>
              </a:solidFill>
              <a:ea typeface="에스코어 드림 3 Light" panose="020B0303030302020204"/>
            </a:endParaRPr>
          </a:p>
          <a:p>
            <a:pPr marL="406400" marR="0" indent="-34290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jetson-stats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패키지 설치</a:t>
            </a:r>
            <a:endParaRPr lang="en-US" altLang="ko-KR" sz="2000" kern="0" dirty="0">
              <a:solidFill>
                <a:srgbClr val="000000"/>
              </a:solidFill>
              <a:ea typeface="에스코어 드림 3 Light" panose="020B0303030302020204"/>
            </a:endParaRPr>
          </a:p>
          <a:p>
            <a:pPr marL="63500" marR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           - Jetson nano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의 종합적인 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Stat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을 쉽게 확인 가능</a:t>
            </a:r>
            <a:endParaRPr lang="en-US" altLang="ko-KR" sz="2000" kern="0" dirty="0">
              <a:solidFill>
                <a:srgbClr val="000000"/>
              </a:solidFill>
              <a:ea typeface="에스코어 드림 3 Light" panose="020B0303030302020204"/>
            </a:endParaRPr>
          </a:p>
          <a:p>
            <a:pPr marL="406400" marR="0" indent="-34290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램 확보를 위한 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gdm3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제거 및 </a:t>
            </a:r>
            <a:r>
              <a:rPr lang="en-US" altLang="ko-KR" sz="2000" kern="0" dirty="0" err="1">
                <a:solidFill>
                  <a:srgbClr val="000000"/>
                </a:solidFill>
                <a:ea typeface="에스코어 드림 3 Light" panose="020B0303030302020204"/>
              </a:rPr>
              <a:t>lightdm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 설치</a:t>
            </a:r>
            <a:endParaRPr lang="en-US" altLang="ko-KR" sz="2000" kern="0" dirty="0">
              <a:solidFill>
                <a:srgbClr val="000000"/>
              </a:solidFill>
              <a:ea typeface="에스코어 드림 3 Light" panose="020B0303030302020204"/>
            </a:endParaRPr>
          </a:p>
          <a:p>
            <a:pPr marL="63500" marR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           -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가벼운 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GUI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사용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 </a:t>
            </a:r>
          </a:p>
          <a:p>
            <a:pPr marL="406400" marR="0" indent="-34290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2000" kern="0" dirty="0" err="1">
                <a:solidFill>
                  <a:srgbClr val="000000"/>
                </a:solidFill>
                <a:ea typeface="에스코어 드림 3 Light" panose="020B0303030302020204"/>
              </a:rPr>
              <a:t>Opencv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 4.5.4 with CUDA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설치</a:t>
            </a:r>
            <a:endParaRPr lang="en-US" altLang="ko-KR" sz="2000" kern="0" dirty="0">
              <a:solidFill>
                <a:srgbClr val="000000"/>
              </a:solidFill>
              <a:ea typeface="에스코어 드림 3 Light" panose="020B0303030302020204"/>
            </a:endParaRPr>
          </a:p>
          <a:p>
            <a:pPr marL="63500" marR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           -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기존 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4.1.1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버전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, CUDA x</a:t>
            </a:r>
          </a:p>
          <a:p>
            <a:pPr marL="406400" marR="0" indent="-34290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2000" kern="0" dirty="0" err="1">
                <a:solidFill>
                  <a:srgbClr val="000000"/>
                </a:solidFill>
                <a:ea typeface="에스코어 드림 3 Light" panose="020B0303030302020204"/>
              </a:rPr>
              <a:t>pytorch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 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1.8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 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+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 </a:t>
            </a:r>
            <a:r>
              <a:rPr lang="en-US" altLang="ko-KR" sz="2000" kern="0" dirty="0" err="1">
                <a:solidFill>
                  <a:srgbClr val="000000"/>
                </a:solidFill>
                <a:ea typeface="에스코어 드림 3 Light" panose="020B0303030302020204"/>
              </a:rPr>
              <a:t>torchvision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 v0.9.0</a:t>
            </a:r>
          </a:p>
        </p:txBody>
      </p:sp>
      <p:pic>
        <p:nvPicPr>
          <p:cNvPr id="3" name="그림 2" descr="텍스트, 배터리, 명판이(가) 표시된 사진&#10;&#10;자동 생성된 설명">
            <a:extLst>
              <a:ext uri="{FF2B5EF4-FFF2-40B4-BE49-F238E27FC236}">
                <a16:creationId xmlns:a16="http://schemas.microsoft.com/office/drawing/2014/main" id="{08EE80D9-020B-F64A-971E-59AC72EE50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103"/>
          <a:stretch/>
        </p:blipFill>
        <p:spPr>
          <a:xfrm>
            <a:off x="647699" y="1425770"/>
            <a:ext cx="4578215" cy="3142978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9E6A210-E545-597A-8558-A9CB45D2F5F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035"/>
          <a:stretch/>
        </p:blipFill>
        <p:spPr>
          <a:xfrm rot="10800000">
            <a:off x="647699" y="4675172"/>
            <a:ext cx="4578215" cy="1916121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C6CFDF2A-030E-BBF3-E97F-E72270923395}"/>
              </a:ext>
            </a:extLst>
          </p:cNvPr>
          <p:cNvGrpSpPr/>
          <p:nvPr/>
        </p:nvGrpSpPr>
        <p:grpSpPr>
          <a:xfrm>
            <a:off x="5863392" y="4904713"/>
            <a:ext cx="2747207" cy="1816764"/>
            <a:chOff x="5863392" y="4904713"/>
            <a:chExt cx="2747207" cy="1816764"/>
          </a:xfrm>
        </p:grpSpPr>
        <p:pic>
          <p:nvPicPr>
            <p:cNvPr id="5" name="그림 4" descr="전자기기이(가) 표시된 사진&#10;&#10;자동 생성된 설명">
              <a:extLst>
                <a:ext uri="{FF2B5EF4-FFF2-40B4-BE49-F238E27FC236}">
                  <a16:creationId xmlns:a16="http://schemas.microsoft.com/office/drawing/2014/main" id="{B1D43194-214D-6880-5509-4AD23E7BF1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6328614" y="4439491"/>
              <a:ext cx="1816764" cy="2747207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37DDA64-C3BB-0605-F0C9-E0B8B693A22E}"/>
                </a:ext>
              </a:extLst>
            </p:cNvPr>
            <p:cNvSpPr/>
            <p:nvPr/>
          </p:nvSpPr>
          <p:spPr>
            <a:xfrm>
              <a:off x="5863392" y="5719313"/>
              <a:ext cx="597793" cy="56071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726FFDC-FD5A-B92C-DD70-7321585CDBE5}"/>
              </a:ext>
            </a:extLst>
          </p:cNvPr>
          <p:cNvGrpSpPr/>
          <p:nvPr/>
        </p:nvGrpSpPr>
        <p:grpSpPr>
          <a:xfrm>
            <a:off x="8852139" y="4904712"/>
            <a:ext cx="1917133" cy="1862539"/>
            <a:chOff x="8610600" y="4904712"/>
            <a:chExt cx="1917133" cy="1862539"/>
          </a:xfrm>
        </p:grpSpPr>
        <p:pic>
          <p:nvPicPr>
            <p:cNvPr id="8" name="그림 7" descr="텍스트, 전자기기이(가) 표시된 사진&#10;&#10;자동 생성된 설명">
              <a:extLst>
                <a:ext uri="{FF2B5EF4-FFF2-40B4-BE49-F238E27FC236}">
                  <a16:creationId xmlns:a16="http://schemas.microsoft.com/office/drawing/2014/main" id="{AC93A6AF-97B3-CCB6-A4CB-343B066842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8637897" y="4877415"/>
              <a:ext cx="1862539" cy="1917133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2E20B08-9E60-9487-D29E-9EB4558C451E}"/>
                </a:ext>
              </a:extLst>
            </p:cNvPr>
            <p:cNvSpPr/>
            <p:nvPr/>
          </p:nvSpPr>
          <p:spPr>
            <a:xfrm>
              <a:off x="8615779" y="5146942"/>
              <a:ext cx="321187" cy="36512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32381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E030FC28-0121-4AB3-87BA-A055D28AE1E2}"/>
              </a:ext>
            </a:extLst>
          </p:cNvPr>
          <p:cNvGrpSpPr/>
          <p:nvPr/>
        </p:nvGrpSpPr>
        <p:grpSpPr>
          <a:xfrm>
            <a:off x="75883" y="-19050"/>
            <a:ext cx="3287800" cy="861774"/>
            <a:chOff x="75883" y="-19050"/>
            <a:chExt cx="3287800" cy="86177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A17B34-FEFB-4770-9DB1-696CE761A4DE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02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54E207-A230-4096-A32F-44B0A39CCF10}"/>
                </a:ext>
              </a:extLst>
            </p:cNvPr>
            <p:cNvSpPr txBox="1"/>
            <p:nvPr/>
          </p:nvSpPr>
          <p:spPr>
            <a:xfrm>
              <a:off x="707448" y="166898"/>
              <a:ext cx="26562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데이터 </a:t>
              </a:r>
              <a:r>
                <a:rPr lang="ko-KR" altLang="en-US" sz="2800" spc="-150" dirty="0" err="1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전처리</a:t>
              </a:r>
              <a:endPara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A3652C2-81F2-4E3A-97CF-6776A90D300E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DB1A49B-F89C-4E14-87A4-506016ED88BA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3A1ECF03-E6CA-46FC-9AB7-AF0A8F2721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657A3A9-E490-4EAF-9323-1C08A696FD14}"/>
              </a:ext>
            </a:extLst>
          </p:cNvPr>
          <p:cNvSpPr txBox="1"/>
          <p:nvPr/>
        </p:nvSpPr>
        <p:spPr>
          <a:xfrm>
            <a:off x="698500" y="1383360"/>
            <a:ext cx="3705720" cy="2140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-150" dirty="0">
                <a:solidFill>
                  <a:srgbClr val="000000"/>
                </a:solidFill>
                <a:ea typeface="에스코어 드림 3 Light" panose="020B0303030302020204"/>
              </a:rPr>
              <a:t>전체 원본 데이터 크기</a:t>
            </a:r>
            <a:r>
              <a:rPr lang="en-US" altLang="ko-KR" sz="1600" kern="0" spc="-150" dirty="0">
                <a:solidFill>
                  <a:srgbClr val="000000"/>
                </a:solidFill>
                <a:ea typeface="에스코어 드림 3 Light" panose="020B0303030302020204"/>
              </a:rPr>
              <a:t> : </a:t>
            </a:r>
            <a:r>
              <a:rPr lang="ko-KR" altLang="en-US" sz="1600" kern="0" spc="-150" dirty="0">
                <a:solidFill>
                  <a:srgbClr val="000000"/>
                </a:solidFill>
                <a:ea typeface="에스코어 드림 3 Light" panose="020B0303030302020204"/>
              </a:rPr>
              <a:t>약 </a:t>
            </a:r>
            <a:r>
              <a:rPr lang="en-US" altLang="ko-KR" sz="1600" kern="0" spc="-150" dirty="0">
                <a:solidFill>
                  <a:srgbClr val="000000"/>
                </a:solidFill>
                <a:ea typeface="에스코어 드림 3 Light" panose="020B0303030302020204"/>
              </a:rPr>
              <a:t>1TB</a:t>
            </a: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spc="-150" dirty="0">
              <a:solidFill>
                <a:srgbClr val="000000"/>
              </a:solidFill>
              <a:ea typeface="에스코어 드림 3 Light" panose="020B0303030302020204"/>
            </a:endParaRPr>
          </a:p>
          <a:p>
            <a:pPr marL="63500" fontAlgn="base">
              <a:lnSpc>
                <a:spcPct val="120000"/>
              </a:lnSpc>
            </a:pPr>
            <a:r>
              <a:rPr lang="ko-KR" altLang="en-US" sz="1600" kern="0" dirty="0">
                <a:solidFill>
                  <a:srgbClr val="000000"/>
                </a:solidFill>
                <a:ea typeface="에스코어 드림 3 Light" panose="020B0303030302020204"/>
              </a:rPr>
              <a:t>데이터 </a:t>
            </a:r>
            <a:r>
              <a:rPr lang="ko-KR" altLang="en-US" sz="1600" kern="0" dirty="0" err="1">
                <a:solidFill>
                  <a:srgbClr val="000000"/>
                </a:solidFill>
                <a:ea typeface="에스코어 드림 3 Light" panose="020B0303030302020204"/>
              </a:rPr>
              <a:t>전처리</a:t>
            </a:r>
            <a:r>
              <a:rPr lang="en-US" altLang="ko-KR" sz="1600" kern="0" dirty="0">
                <a:solidFill>
                  <a:srgbClr val="000000"/>
                </a:solidFill>
                <a:ea typeface="에스코어 드림 3 Light" panose="020B0303030302020204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ea typeface="에스코어 드림 3 Light" panose="020B0303030302020204"/>
              </a:rPr>
              <a:t>후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사용할 데이터 크기</a:t>
            </a:r>
            <a:endParaRPr lang="en-US" altLang="ko-KR" sz="16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fontAlgn="base">
              <a:lnSpc>
                <a:spcPct val="120000"/>
              </a:lnSpc>
            </a:pPr>
            <a:endParaRPr lang="en-US" altLang="ko-KR" sz="16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 -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원천 데이터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: 106,259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개</a:t>
            </a:r>
            <a:endParaRPr lang="en-US" altLang="ko-KR" sz="16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ea typeface="에스코어 드림 3 Light" panose="020B0303030302020204"/>
              </a:rPr>
              <a:t> - </a:t>
            </a:r>
            <a:r>
              <a:rPr lang="ko-KR" altLang="en-US" sz="1600" kern="0" dirty="0" err="1">
                <a:solidFill>
                  <a:srgbClr val="000000"/>
                </a:solidFill>
                <a:ea typeface="에스코어 드림 3 Light" panose="020B0303030302020204"/>
              </a:rPr>
              <a:t>라벨링</a:t>
            </a:r>
            <a:r>
              <a:rPr lang="ko-KR" altLang="en-US" sz="1600" kern="0" dirty="0">
                <a:solidFill>
                  <a:srgbClr val="000000"/>
                </a:solidFill>
                <a:ea typeface="에스코어 드림 3 Light" panose="020B0303030302020204"/>
              </a:rPr>
              <a:t> 데이터 </a:t>
            </a:r>
            <a:r>
              <a:rPr lang="en-US" altLang="ko-KR" sz="1600" kern="0" dirty="0">
                <a:solidFill>
                  <a:srgbClr val="000000"/>
                </a:solidFill>
                <a:ea typeface="에스코어 드림 3 Light" panose="020B0303030302020204"/>
              </a:rPr>
              <a:t>: 106,259</a:t>
            </a:r>
            <a:r>
              <a:rPr lang="ko-KR" altLang="en-US" sz="1600" kern="0" dirty="0">
                <a:solidFill>
                  <a:srgbClr val="000000"/>
                </a:solidFill>
                <a:ea typeface="에스코어 드림 3 Light" panose="020B0303030302020204"/>
              </a:rPr>
              <a:t>개</a:t>
            </a:r>
            <a:endParaRPr lang="en-US" altLang="ko-KR" sz="1600" kern="0" dirty="0">
              <a:solidFill>
                <a:srgbClr val="000000"/>
              </a:solidFill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ea typeface="에스코어 드림 3 Light" panose="020B0303030302020204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A4F2DF-560B-401D-992C-B042BFE81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76686"/>
            <a:ext cx="4255826" cy="36195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590F4752-BA71-4E4D-B33D-EA2B754EE4A2}"/>
              </a:ext>
            </a:extLst>
          </p:cNvPr>
          <p:cNvGrpSpPr/>
          <p:nvPr/>
        </p:nvGrpSpPr>
        <p:grpSpPr>
          <a:xfrm>
            <a:off x="5349568" y="3683209"/>
            <a:ext cx="4255827" cy="2855703"/>
            <a:chOff x="6314302" y="3865772"/>
            <a:chExt cx="4255827" cy="285570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BD43D8A-3F43-4E82-8FA9-09D56C506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14303" y="4235450"/>
              <a:ext cx="4255826" cy="2486025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CFE786D-D048-4193-BC75-6AF000252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4302" y="3865772"/>
              <a:ext cx="4255825" cy="369678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7CF47A5-DC04-4FAF-ADEF-4DF8EC272D54}"/>
              </a:ext>
            </a:extLst>
          </p:cNvPr>
          <p:cNvSpPr txBox="1"/>
          <p:nvPr/>
        </p:nvSpPr>
        <p:spPr>
          <a:xfrm>
            <a:off x="3401735" y="2542397"/>
            <a:ext cx="6203658" cy="661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ea typeface="에스코어 드림 3 Light" panose="020B0303030302020204"/>
              </a:rPr>
              <a:t> - </a:t>
            </a:r>
            <a:r>
              <a:rPr lang="ko-KR" altLang="en-US" sz="1600" kern="0" dirty="0">
                <a:solidFill>
                  <a:srgbClr val="000000"/>
                </a:solidFill>
                <a:ea typeface="에스코어 드림 3 Light" panose="020B0303030302020204"/>
              </a:rPr>
              <a:t>학습 데이터 </a:t>
            </a:r>
            <a:r>
              <a:rPr lang="en-US" altLang="ko-KR" sz="1600" kern="0" dirty="0">
                <a:solidFill>
                  <a:srgbClr val="000000"/>
                </a:solidFill>
                <a:ea typeface="에스코어 드림 3 Light" panose="020B0303030302020204"/>
              </a:rPr>
              <a:t>: 97,990</a:t>
            </a:r>
            <a:r>
              <a:rPr lang="ko-KR" altLang="en-US" sz="1600" kern="0" dirty="0">
                <a:solidFill>
                  <a:srgbClr val="000000"/>
                </a:solidFill>
                <a:ea typeface="에스코어 드림 3 Light" panose="020B0303030302020204"/>
              </a:rPr>
              <a:t>개</a:t>
            </a:r>
            <a:r>
              <a:rPr lang="en-US" altLang="ko-KR" sz="1600" kern="0" dirty="0">
                <a:solidFill>
                  <a:srgbClr val="000000"/>
                </a:solidFill>
                <a:ea typeface="에스코어 드림 3 Light" panose="020B0303030302020204"/>
              </a:rPr>
              <a:t> 52.0GB</a:t>
            </a: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ea typeface="에스코어 드림 3 Light" panose="020B0303030302020204"/>
              </a:rPr>
              <a:t> - </a:t>
            </a:r>
            <a:r>
              <a:rPr lang="ko-KR" altLang="en-US" sz="1600" kern="0" dirty="0">
                <a:solidFill>
                  <a:srgbClr val="000000"/>
                </a:solidFill>
                <a:ea typeface="에스코어 드림 3 Light" panose="020B0303030302020204"/>
              </a:rPr>
              <a:t>검증 데이터 </a:t>
            </a:r>
            <a:r>
              <a:rPr lang="en-US" altLang="ko-KR" sz="1600" kern="0" dirty="0">
                <a:solidFill>
                  <a:srgbClr val="000000"/>
                </a:solidFill>
                <a:ea typeface="에스코어 드림 3 Light" panose="020B0303030302020204"/>
              </a:rPr>
              <a:t>: 8,269</a:t>
            </a:r>
            <a:r>
              <a:rPr lang="ko-KR" altLang="en-US" sz="1600" kern="0" dirty="0">
                <a:solidFill>
                  <a:srgbClr val="000000"/>
                </a:solidFill>
                <a:ea typeface="에스코어 드림 3 Light" panose="020B0303030302020204"/>
              </a:rPr>
              <a:t>개 </a:t>
            </a:r>
            <a:r>
              <a:rPr lang="en-US" altLang="ko-KR" sz="1600" kern="0" dirty="0">
                <a:solidFill>
                  <a:srgbClr val="000000"/>
                </a:solidFill>
                <a:ea typeface="에스코어 드림 3 Light" panose="020B0303030302020204"/>
              </a:rPr>
              <a:t> 4.38GB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905F33-A467-4028-A754-F7B7E71879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1" y="4043828"/>
            <a:ext cx="4255826" cy="249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382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1930</TotalTime>
  <Words>702</Words>
  <Application>Microsoft Office PowerPoint</Application>
  <PresentationFormat>와이드스크린</PresentationFormat>
  <Paragraphs>121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맑은 고딕</vt:lpstr>
      <vt:lpstr>에스코어 드림 8 Heavy</vt:lpstr>
      <vt:lpstr>에스코어 드림 3 Light</vt:lpstr>
      <vt:lpstr>Arial</vt:lpstr>
      <vt:lpstr>에스코어 드림 9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고은솔</dc:creator>
  <cp:lastModifiedBy>구 태훈</cp:lastModifiedBy>
  <cp:revision>182</cp:revision>
  <dcterms:created xsi:type="dcterms:W3CDTF">2020-11-26T12:57:00Z</dcterms:created>
  <dcterms:modified xsi:type="dcterms:W3CDTF">2022-05-03T07:36:10Z</dcterms:modified>
</cp:coreProperties>
</file>